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61" r:id="rId4"/>
    <p:sldId id="256" r:id="rId5"/>
    <p:sldId id="263" r:id="rId6"/>
    <p:sldId id="268" r:id="rId7"/>
    <p:sldId id="269" r:id="rId8"/>
    <p:sldId id="270" r:id="rId9"/>
    <p:sldId id="259" r:id="rId10"/>
    <p:sldId id="258" r:id="rId11"/>
    <p:sldId id="257" r:id="rId12"/>
    <p:sldId id="271" r:id="rId13"/>
    <p:sldId id="266" r:id="rId14"/>
    <p:sldId id="265" r:id="rId15"/>
    <p:sldId id="264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2A75-CEC4-4B62-9CC9-11EB442BE5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36750-FA27-4B3B-912E-2306168FFEA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22A75-CEC4-4B62-9CC9-11EB442BE5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36750-FA27-4B3B-912E-2306168FFEA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Welcome Cats Gif by Shraddha Shanbhag on Dribbble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17479"/>
            <a:ext cx="8696110" cy="652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862" y="1637268"/>
            <a:ext cx="11452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/ ANY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     Plural countable nouns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&amp; uncountable nouns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4471" y="3446957"/>
          <a:ext cx="11885251" cy="26029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2588"/>
                <a:gridCol w="3550023"/>
                <a:gridCol w="6452640"/>
              </a:tblGrid>
              <a:tr h="1170356"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SOME</a:t>
                      </a:r>
                      <a:endParaRPr lang="en-US" sz="4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4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Affirmative</a:t>
                      </a:r>
                      <a:endParaRPr lang="en-US" sz="4400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83415">
                <a:tc>
                  <a:txBody>
                    <a:bodyPr/>
                    <a:lstStyle/>
                    <a:p>
                      <a:r>
                        <a:rPr lang="en-US" sz="4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ANY</a:t>
                      </a:r>
                      <a:endParaRPr lang="en-US" sz="4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4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  Negative</a:t>
                      </a:r>
                      <a:endParaRPr lang="en-US" sz="4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4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en-US" sz="4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Question</a:t>
                      </a:r>
                      <a:endParaRPr lang="en-US" sz="4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sz="4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731795" y="3622667"/>
            <a:ext cx="55095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We’ve got</a:t>
            </a:r>
            <a:r>
              <a:rPr lang="en-US" sz="4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some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cheese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1795" y="4619813"/>
            <a:ext cx="66325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haven’t got </a:t>
            </a:r>
            <a:r>
              <a:rPr lang="en-US" sz="4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cheese.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we got </a:t>
            </a:r>
            <a:r>
              <a:rPr lang="en-US" sz="4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cheese?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862" y="504688"/>
            <a:ext cx="5022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SOME / ANY</a:t>
            </a:r>
            <a:endParaRPr lang="en-US" sz="4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6493" y="440179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</a:t>
            </a:r>
            <a:r>
              <a:rPr 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39611" y="4338654"/>
            <a:ext cx="39713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 marR="0"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many, some</a:t>
            </a:r>
            <a:endParaRPr lang="en-US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7435" y="1562203"/>
            <a:ext cx="3398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much, any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39611" y="2249997"/>
            <a:ext cx="4039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0025" lvl="0"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many, many 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7435" y="2955162"/>
            <a:ext cx="41809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much, a lot of 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790120" y="3659362"/>
            <a:ext cx="40703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0025" lvl="0"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much, much 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7875" y="0"/>
            <a:ext cx="209069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alking to members about mental health | Canadian Union of Public Employe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2"/>
            <a:ext cx="12192000" cy="638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peaking Time on Vime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056" b="73056" l="5625" r="91406">
                        <a14:foregroundMark x1="11797" y1="47361" x2="16563" y2="49861"/>
                        <a14:foregroundMark x1="13203" y1="41389" x2="11016" y2="43333"/>
                        <a14:foregroundMark x1="18516" y1="46389" x2="18516" y2="51250"/>
                        <a14:foregroundMark x1="22109" y1="45833" x2="22109" y2="47778"/>
                        <a14:foregroundMark x1="24375" y1="50833" x2="24922" y2="54722"/>
                        <a14:foregroundMark x1="26563" y1="45833" x2="28828" y2="46806"/>
                        <a14:foregroundMark x1="33516" y1="46389" x2="34063" y2="53750"/>
                        <a14:foregroundMark x1="36875" y1="42361" x2="36875" y2="53750"/>
                        <a14:foregroundMark x1="42422" y1="45833" x2="43281" y2="51806"/>
                        <a14:foregroundMark x1="43281" y1="41944" x2="43281" y2="41944"/>
                        <a14:foregroundMark x1="45781" y1="47778" x2="45781" y2="52778"/>
                        <a14:foregroundMark x1="52188" y1="48889" x2="54688" y2="51250"/>
                        <a14:foregroundMark x1="64688" y1="43889" x2="65000" y2="54306"/>
                        <a14:foregroundMark x1="70000" y1="45417" x2="70000" y2="51250"/>
                        <a14:foregroundMark x1="70000" y1="41944" x2="70000" y2="41944"/>
                        <a14:foregroundMark x1="73047" y1="48333" x2="73047" y2="52778"/>
                        <a14:foregroundMark x1="82813" y1="48333" x2="82266" y2="52778"/>
                        <a14:foregroundMark x1="88906" y1="48333" x2="88359" y2="58194"/>
                        <a14:foregroundMark x1="85625" y1="35000" x2="87266" y2="40972"/>
                        <a14:foregroundMark x1="79766" y1="67639" x2="84219" y2="64722"/>
                        <a14:foregroundMark x1="12422" y1="56806" x2="16016" y2="55278"/>
                        <a14:foregroundMark x1="14609" y1="40417" x2="16016" y2="4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3" t="20555" r="9117" b="24722"/>
          <a:stretch>
            <a:fillRect/>
          </a:stretch>
        </p:blipFill>
        <p:spPr bwMode="auto">
          <a:xfrm>
            <a:off x="2385102" y="3924300"/>
            <a:ext cx="7579218" cy="275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1450" y="243721"/>
            <a:ext cx="1202055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Okey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How 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much chicken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have we got?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Only a little, and not 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many sweets</a:t>
            </a:r>
            <a:r>
              <a:rPr lang="en-US" sz="36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Right, we buy chicken and sweets. Have we got 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any salads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Yes, but they aren’t enough. 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A: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Salads,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Okey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What about 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juice and fizzy drinks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 have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got. 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A: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Okay, we don't need wine or 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juice 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lot of juice and fizzy drinks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1115"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Right. Come on, let's go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58836" y="3058008"/>
            <a:ext cx="1118551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581025" algn="l"/>
              </a:tabLst>
            </a:pP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Learn by heart all </a:t>
            </a:r>
            <a:r>
              <a:rPr lang="en-US" sz="60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Grammar point.</a:t>
            </a:r>
            <a:endParaRPr lang="en-US" sz="6000" dirty="0" smtClean="0">
              <a:latin typeface="Times New Roman" panose="02020603050405020304" pitchFamily="18" charset="0"/>
              <a:ea typeface="MS Mincho"/>
            </a:endParaRPr>
          </a:p>
          <a:p>
            <a:r>
              <a:rPr lang="en-US" sz="6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Workbook: Exercises page 37.</a:t>
            </a:r>
            <a:endParaRPr lang="en-US" sz="6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1442" y="482564"/>
            <a:ext cx="76091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 smtClean="0">
                <a:solidFill>
                  <a:schemeClr val="accent2">
                    <a:lumMod val="75000"/>
                  </a:schemeClr>
                </a:solidFill>
                <a:latin typeface="Bernard MT Condensed" panose="02050806060905020404" pitchFamily="18" charset="0"/>
              </a:rPr>
              <a:t>Homework</a:t>
            </a:r>
            <a:endParaRPr lang="en-US" sz="13000" dirty="0">
              <a:solidFill>
                <a:schemeClr val="accent2">
                  <a:lumMod val="75000"/>
                </a:schemeClr>
              </a:solidFill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0709" y="2086932"/>
            <a:ext cx="11038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  <a:r>
              <a:rPr lang="en-US" sz="4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There is chicken, </a:t>
            </a:r>
            <a:r>
              <a:rPr lang="en-US" sz="4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sandwich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salad in the </a:t>
            </a:r>
            <a:r>
              <a:rPr lang="en-US" sz="4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menu</a:t>
            </a:r>
            <a:r>
              <a:rPr lang="en-US" sz="4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today.</a:t>
            </a:r>
            <a:endParaRPr lang="en-US" sz="4800" dirty="0"/>
          </a:p>
        </p:txBody>
      </p:sp>
      <p:sp>
        <p:nvSpPr>
          <p:cNvPr id="4" name="Up Arrow 3">
            <a:hlinkClick r:id="rId1" action="ppaction://hlinksldjump"/>
          </p:cNvPr>
          <p:cNvSpPr/>
          <p:nvPr/>
        </p:nvSpPr>
        <p:spPr>
          <a:xfrm>
            <a:off x="914399" y="0"/>
            <a:ext cx="431075" cy="56170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35036" y="3058008"/>
            <a:ext cx="10521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ROLL A RANDOM ASSOCIATION</a:t>
            </a:r>
            <a:endParaRPr lang="en-US" sz="8000" b="1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2335" y="965127"/>
            <a:ext cx="451290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 smtClean="0">
                <a:solidFill>
                  <a:schemeClr val="accent2">
                    <a:lumMod val="75000"/>
                  </a:schemeClr>
                </a:solidFill>
                <a:latin typeface="Bernard MT Condensed" panose="02050806060905020404" pitchFamily="18" charset="0"/>
              </a:rPr>
              <a:t>GAME</a:t>
            </a:r>
            <a:endParaRPr lang="en-US" sz="13000" dirty="0">
              <a:solidFill>
                <a:schemeClr val="accent2">
                  <a:lumMod val="75000"/>
                </a:schemeClr>
              </a:solidFill>
              <a:latin typeface="Bernard MT Condensed" panose="020508060609050204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17939" y="183148"/>
            <a:ext cx="3268199" cy="204193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 smtClean="0"/>
              <a:t>desserts</a:t>
            </a:r>
            <a:endParaRPr lang="en-US" sz="55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465397" y="199129"/>
            <a:ext cx="3244451" cy="204283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 smtClean="0"/>
              <a:t>menu</a:t>
            </a:r>
            <a:r>
              <a:rPr lang="en-US" sz="5300" b="1" dirty="0" smtClean="0"/>
              <a:t> </a:t>
            </a:r>
            <a:endParaRPr lang="en-US" sz="53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12942" y="2400759"/>
            <a:ext cx="3205804" cy="2075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solidFill>
                  <a:schemeClr val="tx1"/>
                </a:solidFill>
              </a:rPr>
              <a:t>serve</a:t>
            </a:r>
            <a:endParaRPr lang="en-US" sz="5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41819" y="2383883"/>
            <a:ext cx="3158658" cy="2075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dirty="0" smtClean="0"/>
              <a:t>vegetarians</a:t>
            </a:r>
            <a:endParaRPr lang="en-US" sz="4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9748" y="4635246"/>
            <a:ext cx="3107238" cy="2075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600" b="1" dirty="0" smtClean="0"/>
              <a:t>lunch</a:t>
            </a:r>
            <a:endParaRPr lang="en-US" sz="5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41687" y="4635246"/>
            <a:ext cx="3244451" cy="2075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solidFill>
                  <a:schemeClr val="tx1"/>
                </a:solidFill>
              </a:rPr>
              <a:t>healthy</a:t>
            </a:r>
            <a:endParaRPr lang="en-US" sz="5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35400" y="4608922"/>
            <a:ext cx="3158658" cy="20756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solidFill>
                  <a:schemeClr val="tx1"/>
                </a:solidFill>
              </a:rPr>
              <a:t>dish</a:t>
            </a:r>
            <a:endParaRPr lang="en-US" sz="55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399" y="121920"/>
            <a:ext cx="3263153" cy="201087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 smtClean="0">
                <a:solidFill>
                  <a:schemeClr val="tx1"/>
                </a:solidFill>
              </a:rPr>
              <a:t>Sandwich</a:t>
            </a:r>
            <a:endParaRPr lang="en-US" sz="5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41819" y="2374435"/>
            <a:ext cx="3205533" cy="207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5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5537" y="4643191"/>
            <a:ext cx="3107238" cy="207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6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80605" y="4643191"/>
            <a:ext cx="3166613" cy="207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7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551189" y="4635246"/>
            <a:ext cx="3205533" cy="20756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8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12942" y="2375938"/>
            <a:ext cx="3205804" cy="20915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4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484855" y="217982"/>
            <a:ext cx="3205533" cy="19722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3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341687" y="185232"/>
            <a:ext cx="3256564" cy="205672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2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38075" y="121920"/>
            <a:ext cx="3263153" cy="20108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</a:rPr>
              <a:t>1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" name="Down Arrow 2">
            <a:hlinkClick r:id="rId1" action="ppaction://hlinksldjump"/>
          </p:cNvPr>
          <p:cNvSpPr/>
          <p:nvPr/>
        </p:nvSpPr>
        <p:spPr>
          <a:xfrm rot="5400000">
            <a:off x="80239" y="2862627"/>
            <a:ext cx="505728" cy="66620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7638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op 5 Healthy Stores in Danang - Alluvia Chocolat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r="2269"/>
          <a:stretch>
            <a:fillRect/>
          </a:stretch>
        </p:blipFill>
        <p:spPr bwMode="auto">
          <a:xfrm>
            <a:off x="0" y="422030"/>
            <a:ext cx="12176385" cy="59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14263" y="-356637"/>
            <a:ext cx="535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en-US" sz="48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r>
              <a:rPr lang="en-US" sz="5400" b="1" dirty="0" smtClean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  <a:endParaRPr lang="en-US" sz="4800" b="1" dirty="0">
              <a:solidFill>
                <a:srgbClr val="7030A0"/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83088" y="1384856"/>
            <a:ext cx="9144000" cy="3785652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6000" dirty="0">
                <a:latin typeface="Arial Black" panose="020B0A04020102020204" pitchFamily="34" charset="0"/>
              </a:rPr>
              <a:t>UNIT 5: </a:t>
            </a:r>
            <a:endParaRPr lang="en-US" sz="6000" dirty="0">
              <a:latin typeface="Arial Black" panose="020B0A04020102020204" pitchFamily="34" charset="0"/>
            </a:endParaRPr>
          </a:p>
          <a:p>
            <a:pPr lvl="0" algn="ctr"/>
            <a:r>
              <a:rPr lang="en-US" sz="6000" dirty="0">
                <a:latin typeface="Arial Black" panose="020B0A04020102020204" pitchFamily="34" charset="0"/>
              </a:rPr>
              <a:t>FOOD AND </a:t>
            </a:r>
            <a:r>
              <a:rPr lang="en-US" sz="6000" dirty="0" smtClean="0">
                <a:latin typeface="Arial Black" panose="020B0A04020102020204" pitchFamily="34" charset="0"/>
              </a:rPr>
              <a:t>HEALTH</a:t>
            </a:r>
            <a:endParaRPr lang="en-US" sz="6000" dirty="0" smtClean="0">
              <a:latin typeface="Arial Black" panose="020B0A04020102020204" pitchFamily="34" charset="0"/>
            </a:endParaRPr>
          </a:p>
          <a:p>
            <a:pPr lvl="0"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3</a:t>
            </a:r>
            <a:endParaRPr lang="en-US" sz="6000" b="1" dirty="0" smtClean="0">
              <a:solidFill>
                <a:schemeClr val="accent2">
                  <a:lumMod val="75000"/>
                </a:schemeClr>
              </a:solidFill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Historic" panose="020B0502040204020203" pitchFamily="34" charset="0"/>
              </a:rPr>
              <a:t>LANGUAGE </a:t>
            </a:r>
            <a:r>
              <a:rPr lang="en-US" sz="6000" b="1" dirty="0" smtClean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Historic" panose="020B0502040204020203" pitchFamily="34" charset="0"/>
              </a:rPr>
              <a:t>FOCUS</a:t>
            </a:r>
            <a:endParaRPr lang="en-US" sz="6000" b="1" dirty="0" smtClean="0">
              <a:solidFill>
                <a:srgbClr val="0070C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Historic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9568" y="328856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1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541" y="3989244"/>
            <a:ext cx="1169852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an egg / eggs, a sweet / sweets, a snack / snacks 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bread, pasta, water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541" y="1352960"/>
            <a:ext cx="11424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Countable Noun: </a:t>
            </a:r>
            <a:endParaRPr lang="en-US" sz="44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Uncountable Noun: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5096" y="130679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apple, egg, sweet, snack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198" y="2030069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juice, bread, pasta, water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9568" y="3054173"/>
            <a:ext cx="18614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Rules: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37230"/>
            <a:ext cx="8908860" cy="50298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28868" y="3752141"/>
            <a:ext cx="25150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pears       </a:t>
            </a:r>
            <a:endParaRPr lang="en-US" sz="4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crisps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81412" y="705153"/>
            <a:ext cx="261001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>
              <a:buAutoNum type="arabicPeriod"/>
            </a:pP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rice   </a:t>
            </a:r>
            <a:endParaRPr lang="en-US" sz="4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cheese </a:t>
            </a:r>
            <a:endParaRPr lang="en-US" sz="4400" b="1" dirty="0"/>
          </a:p>
        </p:txBody>
      </p:sp>
      <p:sp>
        <p:nvSpPr>
          <p:cNvPr id="6" name="Rectangle 5"/>
          <p:cNvSpPr/>
          <p:nvPr/>
        </p:nvSpPr>
        <p:spPr>
          <a:xfrm>
            <a:off x="8981412" y="2151703"/>
            <a:ext cx="32600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meat </a:t>
            </a:r>
            <a:endParaRPr lang="en-US" sz="44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tabLst>
                <a:tab pos="2849880" algn="l"/>
                <a:tab pos="5324475" algn="l"/>
              </a:tabLst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vegetables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28886" y="200696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</a:t>
            </a:r>
            <a:r>
              <a:rPr 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310" y="538764"/>
            <a:ext cx="11641996" cy="596799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8310" y="154044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</a:t>
            </a:r>
            <a:r>
              <a:rPr 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2608728" y="2326342"/>
            <a:ext cx="1546413" cy="739587"/>
          </a:xfrm>
          <a:prstGeom prst="donut">
            <a:avLst>
              <a:gd name="adj" fmla="val 74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294093" y="3025587"/>
            <a:ext cx="1546413" cy="739587"/>
          </a:xfrm>
          <a:prstGeom prst="donut">
            <a:avLst>
              <a:gd name="adj" fmla="val 74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1835521" y="4113920"/>
            <a:ext cx="2104467" cy="861492"/>
          </a:xfrm>
          <a:prstGeom prst="donut">
            <a:avLst>
              <a:gd name="adj" fmla="val 74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852" y="1901699"/>
            <a:ext cx="11709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         Plural countable nouns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+            Uncountable nouns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9575" y="3816404"/>
            <a:ext cx="9172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eggs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2) How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much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bread?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1877" y="664103"/>
            <a:ext cx="5022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MANY / MUCH</a:t>
            </a:r>
            <a:endParaRPr lang="en-US" sz="4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6862" y="1896386"/>
            <a:ext cx="11452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LOT OF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          Plural countable nouns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&amp; uncountable nouns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3735" y="3805778"/>
            <a:ext cx="103801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need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</a:t>
            </a:r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2) She has 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</a:t>
            </a:r>
            <a:r>
              <a:rPr lang="en-US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877" y="664103"/>
            <a:ext cx="5022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 LOT OF </a:t>
            </a:r>
            <a:endParaRPr lang="en-US" sz="4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1572</Words>
  <Application>WPS Presentation</Application>
  <PresentationFormat>Widescreen</PresentationFormat>
  <Paragraphs>133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SimSun</vt:lpstr>
      <vt:lpstr>Wingdings</vt:lpstr>
      <vt:lpstr>Century Gothic</vt:lpstr>
      <vt:lpstr>Bernard MT Condensed</vt:lpstr>
      <vt:lpstr>Segoe UI Historic</vt:lpstr>
      <vt:lpstr>Arial Black</vt:lpstr>
      <vt:lpstr>Segoe UI Black</vt:lpstr>
      <vt:lpstr>Times New Roman</vt:lpstr>
      <vt:lpstr>MS Mincho</vt:lpstr>
      <vt:lpstr>Segoe Print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PHAM THI THUY</cp:lastModifiedBy>
  <cp:revision>51</cp:revision>
  <dcterms:created xsi:type="dcterms:W3CDTF">2021-06-09T08:33:00Z</dcterms:created>
  <dcterms:modified xsi:type="dcterms:W3CDTF">2021-07-22T04:08:25Z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